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b10067705dm-001_2880x2161.jpg"/>
          <p:cNvSpPr/>
          <p:nvPr>
            <p:ph type="pic" idx="21"/>
          </p:nvPr>
        </p:nvSpPr>
        <p:spPr>
          <a:xfrm>
            <a:off x="0" y="-2290234"/>
            <a:ext cx="24384000" cy="1829646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b10067705dm-001_2880x2161.jpg"/>
          <p:cNvSpPr/>
          <p:nvPr>
            <p:ph type="pic" idx="21"/>
          </p:nvPr>
        </p:nvSpPr>
        <p:spPr>
          <a:xfrm>
            <a:off x="3125968" y="-1762099"/>
            <a:ext cx="18135601" cy="13607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197913361_2035x1354.jpg"/>
          <p:cNvSpPr/>
          <p:nvPr>
            <p:ph type="pic" idx="21"/>
          </p:nvPr>
        </p:nvSpPr>
        <p:spPr>
          <a:xfrm>
            <a:off x="5803900" y="952500"/>
            <a:ext cx="17236029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5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5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5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08348088_flipped_1647x1098.jpg"/>
          <p:cNvSpPr/>
          <p:nvPr>
            <p:ph type="pic" sz="half" idx="21"/>
          </p:nvPr>
        </p:nvSpPr>
        <p:spPr>
          <a:xfrm>
            <a:off x="87503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buClrTx/>
              <a:defRPr sz="3800"/>
            </a:lvl1pPr>
            <a:lvl2pPr marL="1117600" indent="-558800">
              <a:spcBef>
                <a:spcPts val="4500"/>
              </a:spcBef>
              <a:buClrTx/>
              <a:defRPr sz="3800"/>
            </a:lvl2pPr>
            <a:lvl3pPr marL="1676400" indent="-558800">
              <a:spcBef>
                <a:spcPts val="4500"/>
              </a:spcBef>
              <a:buClrTx/>
              <a:defRPr sz="3800"/>
            </a:lvl3pPr>
            <a:lvl4pPr marL="2235200" indent="-558800">
              <a:spcBef>
                <a:spcPts val="4500"/>
              </a:spcBef>
              <a:buClrTx/>
              <a:defRPr sz="3800"/>
            </a:lvl4pPr>
            <a:lvl5pPr marL="2794000" indent="-558800">
              <a:spcBef>
                <a:spcPts val="4500"/>
              </a:spcBef>
              <a:buClrTx/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197913361_2035x1354.jpg"/>
          <p:cNvSpPr/>
          <p:nvPr>
            <p:ph type="pic" sz="quarter" idx="21"/>
          </p:nvPr>
        </p:nvSpPr>
        <p:spPr>
          <a:xfrm>
            <a:off x="15292127" y="6870700"/>
            <a:ext cx="8341246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108348088_flipped_1647x1098.jpg"/>
          <p:cNvSpPr/>
          <p:nvPr>
            <p:ph type="pic" sz="quarter" idx="22"/>
          </p:nvPr>
        </p:nvSpPr>
        <p:spPr>
          <a:xfrm>
            <a:off x="14859000" y="952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b10067705dm-001_2880x2161.jpg"/>
          <p:cNvSpPr/>
          <p:nvPr>
            <p:ph type="pic" idx="23"/>
          </p:nvPr>
        </p:nvSpPr>
        <p:spPr>
          <a:xfrm>
            <a:off x="651237" y="952500"/>
            <a:ext cx="15283726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FFFFFF"/>
        </a:buClr>
        <a:buSzPct val="125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android.com/jetpack/guide" TargetMode="External"/><Relationship Id="rId3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wasabeef/awesome-android-libraries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10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hyperlink" Target="https://github.com/normanaspx/WTAChallenge" TargetMode="Externa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ormanaspx/WTAChallenge" TargetMode="External"/><Relationship Id="rId3" Type="http://schemas.openxmlformats.org/officeDocument/2006/relationships/image" Target="../media/image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ormanaspx/WTAChallenge" TargetMode="External"/><Relationship Id="rId3" Type="http://schemas.openxmlformats.org/officeDocument/2006/relationships/image" Target="../media/image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ormanaspx/WTAChallenge" TargetMode="External"/><Relationship Id="rId3" Type="http://schemas.openxmlformats.org/officeDocument/2006/relationships/image" Target="../media/image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ormanaspx/WTAChalleng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madalin/android-modular-architecture" TargetMode="External"/><Relationship Id="rId3" Type="http://schemas.openxmlformats.org/officeDocument/2006/relationships/image" Target="../media/image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madalin/android-modular-architecture" TargetMode="External"/><Relationship Id="rId3" Type="http://schemas.openxmlformats.org/officeDocument/2006/relationships/image" Target="../media/image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public-apis/public-apis" TargetMode="External"/><Relationship Id="rId3" Type="http://schemas.openxmlformats.org/officeDocument/2006/relationships/hyperlink" Target="https://breakingbadapi.com/" TargetMode="External"/><Relationship Id="rId4" Type="http://schemas.openxmlformats.org/officeDocument/2006/relationships/hyperlink" Target="https://unsplash.com/developers" TargetMode="Externa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hyperlink" Target="https://developer.android.com/kotlin?hl=es-419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android.com/kotlin?hl=es-419" TargetMode="External"/><Relationship Id="rId3" Type="http://schemas.openxmlformats.org/officeDocument/2006/relationships/image" Target="../media/image1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android.com/kotlin?hl=es-419" TargetMode="External"/><Relationship Id="rId3" Type="http://schemas.openxmlformats.org/officeDocument/2006/relationships/image" Target="../media/image1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eveloper.android.com/kotlin?hl=es-419" TargetMode="External"/><Relationship Id="rId3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udemy.com/course/programacion-android-avanzado-de-principiante-a-experto/" TargetMode="External"/><Relationship Id="rId3" Type="http://schemas.openxmlformats.org/officeDocument/2006/relationships/image" Target="../media/image1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udemy.com/course/programacion-android-avanzado-de-principiante-a-experto/" TargetMode="Externa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c/CodinginFlow/featured" TargetMode="External"/><Relationship Id="rId5" Type="http://schemas.openxmlformats.org/officeDocument/2006/relationships/hyperlink" Target="https://www.youtube.com/c/PhilippLackner/featured" TargetMode="External"/><Relationship Id="rId6" Type="http://schemas.openxmlformats.org/officeDocument/2006/relationships/image" Target="../media/image15.png"/><Relationship Id="rId7" Type="http://schemas.openxmlformats.org/officeDocument/2006/relationships/hyperlink" Target="https://www.youtube.com/c/SociedadAndroide/featured" TargetMode="External"/><Relationship Id="rId8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normanaspx/ieee-conference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normanaspx.github.io/norman/" TargetMode="External"/><Relationship Id="rId3" Type="http://schemas.openxmlformats.org/officeDocument/2006/relationships/image" Target="../media/image1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tif"/><Relationship Id="rId4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Modern app develop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3"/>
            <a:r>
              <a:t>Modern app development</a:t>
            </a:r>
          </a:p>
        </p:txBody>
      </p:sp>
      <p:sp>
        <p:nvSpPr>
          <p:cNvPr id="120" name="Norman Vicent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Norman Vicente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n-4AkrQE26slp9weQ8vdU3Q1qn54ou0JUr_qGW7_B69Gsnl-dY3YAGK7qANzwdSk7Ra3XFWFYBShECo2szlK55LFZ33AjhOL4voOqaYkQHpoxV8inTm-dz5G0xEAY8b5Ooxeo68Bbsc=s0.png" descr="n-4AkrQE26slp9weQ8vdU3Q1qn54ou0JUr_qGW7_B69Gsnl-dY3YAGK7qANzwdSk7Ra3XFWFYBShECo2szlK55LFZ33AjhOL4voOqaYkQHpoxV8inTm-dz5G0xEAY8b5Ooxeo68Bbsc=s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1449" y="514805"/>
            <a:ext cx="6858001" cy="1219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Android app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app architecture</a:t>
            </a:r>
          </a:p>
        </p:txBody>
      </p:sp>
      <p:sp>
        <p:nvSpPr>
          <p:cNvPr id="165" name="Mockup - U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Mockup - UI</a:t>
            </a:r>
          </a:p>
          <a:p>
            <a:pPr/>
            <a:r>
              <a:t>Programming language</a:t>
            </a:r>
          </a:p>
          <a:p>
            <a:pPr/>
            <a:r>
              <a:t>Android pattern </a:t>
            </a:r>
          </a:p>
          <a:p>
            <a:pPr/>
            <a:r>
              <a:t>Android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Android app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app architecture</a:t>
            </a:r>
          </a:p>
        </p:txBody>
      </p:sp>
      <p:sp>
        <p:nvSpPr>
          <p:cNvPr id="168" name="Mockup - U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Mockup - UI</a:t>
            </a:r>
          </a:p>
          <a:p>
            <a:pPr/>
            <a:r>
              <a:t>Programming language</a:t>
            </a:r>
          </a:p>
          <a:p>
            <a:pPr/>
            <a:r>
              <a:t>Android pattern &lt;—</a:t>
            </a:r>
          </a:p>
          <a:p>
            <a:pPr/>
            <a:r>
              <a:t>Android documentation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mmon Architectural Patter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Common Architectural Patterns</a:t>
            </a:r>
          </a:p>
        </p:txBody>
      </p:sp>
      <p:sp>
        <p:nvSpPr>
          <p:cNvPr id="171" name="MVV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MVVM</a:t>
            </a:r>
          </a:p>
          <a:p>
            <a:pPr/>
            <a:r>
              <a:t>MVP</a:t>
            </a:r>
          </a:p>
          <a:p>
            <a:pPr/>
            <a:r>
              <a:t>MVP</a:t>
            </a:r>
          </a:p>
          <a:p>
            <a:pPr/>
            <a:r>
              <a:t>MVI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ttps://developer.android.com/jetpack/gu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7951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https://developer.android.com/jetpack/guide</a:t>
            </a:r>
          </a:p>
        </p:txBody>
      </p:sp>
      <p:sp>
        <p:nvSpPr>
          <p:cNvPr id="17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946694"/>
            <a:ext cx="12192000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mmon libraries for modern android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9125">
              <a:defRPr sz="8400"/>
            </a:lvl1pPr>
          </a:lstStyle>
          <a:p>
            <a:pPr/>
            <a:r>
              <a:t>Common libraries for modern android app</a:t>
            </a:r>
          </a:p>
        </p:txBody>
      </p:sp>
      <p:sp>
        <p:nvSpPr>
          <p:cNvPr id="178" name="Image Handl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i="1"/>
            </a:pPr>
            <a:r>
              <a:t>Image Handler</a:t>
            </a:r>
          </a:p>
          <a:p>
            <a:pPr lvl="1"/>
            <a:r>
              <a:t>Glide, Picasso, Coli</a:t>
            </a:r>
          </a:p>
          <a:p>
            <a:pPr>
              <a:defRPr i="1"/>
            </a:pPr>
            <a:r>
              <a:t>Networking</a:t>
            </a:r>
          </a:p>
          <a:p>
            <a:pPr lvl="1"/>
            <a:r>
              <a:t>Retrofit, OkHttp</a:t>
            </a:r>
          </a:p>
          <a:p>
            <a:pPr>
              <a:defRPr i="1"/>
            </a:pPr>
            <a:r>
              <a:t>Dependency injection</a:t>
            </a:r>
          </a:p>
          <a:p>
            <a:pPr lvl="1"/>
            <a:r>
              <a:t>Dagger, Hilt</a:t>
            </a:r>
          </a:p>
        </p:txBody>
      </p:sp>
      <p:sp>
        <p:nvSpPr>
          <p:cNvPr id="179" name="https://github.com/wasabeef/awesome-android-libraries"/>
          <p:cNvSpPr txBox="1"/>
          <p:nvPr/>
        </p:nvSpPr>
        <p:spPr>
          <a:xfrm>
            <a:off x="7141090" y="12659098"/>
            <a:ext cx="1042644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https://github.com/wasabeef/awesome-android-libraries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ndroid doc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Android documentation</a:t>
            </a:r>
          </a:p>
        </p:txBody>
      </p:sp>
      <p:sp>
        <p:nvSpPr>
          <p:cNvPr id="182" name="Kdoc…"/>
          <p:cNvSpPr txBox="1"/>
          <p:nvPr>
            <p:ph type="body" sz="half" idx="1"/>
          </p:nvPr>
        </p:nvSpPr>
        <p:spPr>
          <a:xfrm>
            <a:off x="1689100" y="3149600"/>
            <a:ext cx="8582591" cy="9296400"/>
          </a:xfrm>
          <a:prstGeom prst="rect">
            <a:avLst/>
          </a:prstGeom>
        </p:spPr>
        <p:txBody>
          <a:bodyPr/>
          <a:lstStyle/>
          <a:p>
            <a:pPr/>
            <a:r>
              <a:t>Kdoc</a:t>
            </a:r>
          </a:p>
          <a:p>
            <a:pPr/>
            <a:r>
              <a:t>JavaDoc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4433" y="2769216"/>
            <a:ext cx="10954481" cy="9684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8756" y="664873"/>
            <a:ext cx="9039417" cy="1280393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Here"/>
          <p:cNvSpPr txBox="1"/>
          <p:nvPr/>
        </p:nvSpPr>
        <p:spPr>
          <a:xfrm>
            <a:off x="13805475" y="6277610"/>
            <a:ext cx="97536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fresh-prince-amazed.gif" descr="fresh-prince-amaze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6146" y="3401708"/>
            <a:ext cx="9216778" cy="6912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8867" y="3603217"/>
            <a:ext cx="9764349" cy="650956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Arrow"/>
          <p:cNvSpPr/>
          <p:nvPr/>
        </p:nvSpPr>
        <p:spPr>
          <a:xfrm rot="6377326">
            <a:off x="2410792" y="2369612"/>
            <a:ext cx="3675554" cy="691891"/>
          </a:xfrm>
          <a:prstGeom prst="rightArrow">
            <a:avLst>
              <a:gd name="adj1" fmla="val 32000"/>
              <a:gd name="adj2" fmla="val 117475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5" name="You Here"/>
          <p:cNvSpPr txBox="1"/>
          <p:nvPr/>
        </p:nvSpPr>
        <p:spPr>
          <a:xfrm>
            <a:off x="1710797" y="1969710"/>
            <a:ext cx="175183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You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utside of android develop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Outside of android development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ho I a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Who I am?</a:t>
            </a:r>
          </a:p>
        </p:txBody>
      </p:sp>
      <p:sp>
        <p:nvSpPr>
          <p:cNvPr id="123" name="Consultant at Xumak…"/>
          <p:cNvSpPr txBox="1"/>
          <p:nvPr>
            <p:ph type="body" idx="1"/>
          </p:nvPr>
        </p:nvSpPr>
        <p:spPr>
          <a:xfrm>
            <a:off x="1689100" y="3149600"/>
            <a:ext cx="15875732" cy="9296400"/>
          </a:xfrm>
          <a:prstGeom prst="rect">
            <a:avLst/>
          </a:prstGeom>
        </p:spPr>
        <p:txBody>
          <a:bodyPr anchor="t"/>
          <a:lstStyle/>
          <a:p>
            <a:pPr/>
            <a:r>
              <a:t>Consultant at Xumak</a:t>
            </a:r>
          </a:p>
          <a:p>
            <a:pPr/>
            <a:r>
              <a:t>Android Software Developer for Wunderman Thompson</a:t>
            </a:r>
          </a:p>
          <a:p>
            <a:pPr/>
            <a:r>
              <a:t>Master’s Degree Student in Data Science</a:t>
            </a:r>
          </a:p>
          <a:p>
            <a:pPr/>
            <a:r>
              <a:t>Past conferences: TedxGuatemala, Google I/O Extended Guatemala, Balanya University Club</a:t>
            </a:r>
          </a:p>
        </p:txBody>
      </p:sp>
      <p:grpSp>
        <p:nvGrpSpPr>
          <p:cNvPr id="126" name="Image Gallery"/>
          <p:cNvGrpSpPr/>
          <p:nvPr/>
        </p:nvGrpSpPr>
        <p:grpSpPr>
          <a:xfrm>
            <a:off x="20315935" y="5130405"/>
            <a:ext cx="3017237" cy="3426765"/>
            <a:chOff x="0" y="0"/>
            <a:chExt cx="3017236" cy="3426764"/>
          </a:xfrm>
        </p:grpSpPr>
        <p:pic>
          <p:nvPicPr>
            <p:cNvPr id="124" name="WhatsApp Image 2021-07-27 at 9.48.11 PM (1).jpeg" descr="WhatsApp Image 2021-07-27 at 9.48.11 PM (1)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5887" t="27499" r="0" b="12793"/>
            <a:stretch>
              <a:fillRect/>
            </a:stretch>
          </p:blipFill>
          <p:spPr>
            <a:xfrm>
              <a:off x="0" y="0"/>
              <a:ext cx="3017237" cy="2751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5" name="Caption"/>
            <p:cNvSpPr/>
            <p:nvPr/>
          </p:nvSpPr>
          <p:spPr>
            <a:xfrm>
              <a:off x="0" y="2827832"/>
              <a:ext cx="3017237" cy="598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0"/>
              </a:lvl1pPr>
            </a:lstStyle>
            <a:p>
              <a:pPr/>
              <a:r>
                <a:t>Caption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9825" y="3258593"/>
            <a:ext cx="9764350" cy="650956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Arrow"/>
          <p:cNvSpPr/>
          <p:nvPr/>
        </p:nvSpPr>
        <p:spPr>
          <a:xfrm rot="7188413">
            <a:off x="15794625" y="1804243"/>
            <a:ext cx="3675553" cy="691891"/>
          </a:xfrm>
          <a:prstGeom prst="rightArrow">
            <a:avLst>
              <a:gd name="adj1" fmla="val 32000"/>
              <a:gd name="adj2" fmla="val 117475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Now Here"/>
          <p:cNvSpPr txBox="1"/>
          <p:nvPr/>
        </p:nvSpPr>
        <p:spPr>
          <a:xfrm>
            <a:off x="18725208" y="698071"/>
            <a:ext cx="190652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Now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</a:t>
            </a:r>
          </a:p>
        </p:txBody>
      </p:sp>
      <p:sp>
        <p:nvSpPr>
          <p:cNvPr id="204" name="Fireba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Firebase</a:t>
            </a:r>
          </a:p>
          <a:p>
            <a:pPr/>
            <a:r>
              <a:t>MySQL</a:t>
            </a:r>
          </a:p>
          <a:p>
            <a:pPr/>
            <a:r>
              <a:t>SQL Server</a:t>
            </a:r>
          </a:p>
          <a:p>
            <a:pPr/>
            <a:r>
              <a:t>mongoDB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9825" y="3258593"/>
            <a:ext cx="9764350" cy="650956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rrow"/>
          <p:cNvSpPr/>
          <p:nvPr/>
        </p:nvSpPr>
        <p:spPr>
          <a:xfrm rot="7188413">
            <a:off x="11168550" y="2157378"/>
            <a:ext cx="3675554" cy="691892"/>
          </a:xfrm>
          <a:prstGeom prst="rightArrow">
            <a:avLst>
              <a:gd name="adj1" fmla="val 32000"/>
              <a:gd name="adj2" fmla="val 117475"/>
            </a:avLst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Here"/>
          <p:cNvSpPr txBox="1"/>
          <p:nvPr/>
        </p:nvSpPr>
        <p:spPr>
          <a:xfrm>
            <a:off x="14123296" y="998236"/>
            <a:ext cx="97536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etting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data</a:t>
            </a:r>
          </a:p>
        </p:txBody>
      </p:sp>
      <p:sp>
        <p:nvSpPr>
          <p:cNvPr id="211" name="Firebas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Firebase</a:t>
            </a:r>
          </a:p>
          <a:p>
            <a:pPr/>
            <a:r>
              <a:t>REST APIs</a:t>
            </a:r>
          </a:p>
        </p:txBody>
      </p:sp>
      <p:sp>
        <p:nvSpPr>
          <p:cNvPr id="212" name="Rectangle"/>
          <p:cNvSpPr/>
          <p:nvPr/>
        </p:nvSpPr>
        <p:spPr>
          <a:xfrm>
            <a:off x="8431752" y="4032504"/>
            <a:ext cx="14082225" cy="68776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8863" y="4158381"/>
            <a:ext cx="10552417" cy="6625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8756" y="664873"/>
            <a:ext cx="9039417" cy="12803933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:)"/>
          <p:cNvSpPr txBox="1"/>
          <p:nvPr/>
        </p:nvSpPr>
        <p:spPr>
          <a:xfrm>
            <a:off x="14003061" y="8078601"/>
            <a:ext cx="33299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1581" y="3028761"/>
            <a:ext cx="4232240" cy="9020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17370" y="3028761"/>
            <a:ext cx="6258279" cy="902094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https://github.com/normanaspx/WTAChallenge"/>
          <p:cNvSpPr txBox="1"/>
          <p:nvPr/>
        </p:nvSpPr>
        <p:spPr>
          <a:xfrm>
            <a:off x="7859458" y="12954000"/>
            <a:ext cx="86650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https://github.com/normanaspx/WTAChallenge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26" name="https://github.com/normanaspx/WTAChallenge"/>
          <p:cNvSpPr txBox="1"/>
          <p:nvPr/>
        </p:nvSpPr>
        <p:spPr>
          <a:xfrm>
            <a:off x="7859458" y="12954000"/>
            <a:ext cx="86650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https://github.com/normanaspx/WTAChallenge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2924" y="3701272"/>
            <a:ext cx="19182950" cy="6890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30" name="https://github.com/normanaspx/WTAChallenge"/>
          <p:cNvSpPr txBox="1"/>
          <p:nvPr/>
        </p:nvSpPr>
        <p:spPr>
          <a:xfrm>
            <a:off x="7859458" y="12954000"/>
            <a:ext cx="86650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https://github.com/normanaspx/WTAChallenge</a:t>
            </a:r>
          </a:p>
        </p:txBody>
      </p:sp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0535" y="3136028"/>
            <a:ext cx="14562930" cy="8953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34" name="https://github.com/normanaspx/WTAChallenge"/>
          <p:cNvSpPr txBox="1"/>
          <p:nvPr/>
        </p:nvSpPr>
        <p:spPr>
          <a:xfrm>
            <a:off x="7859458" y="12954000"/>
            <a:ext cx="866508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https://github.com/normanaspx/WTAChallenge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89934" y="4060730"/>
            <a:ext cx="12004132" cy="70578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ome code for yo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38" name="https://github.com/normanaspx/WTAChalleng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https://github.com/normanaspx/WTAChallenge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2021 Android Development road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z="9632"/>
            </a:lvl1pPr>
          </a:lstStyle>
          <a:p>
            <a:pPr/>
            <a:r>
              <a:t>2021 Android Development roadmap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70397" y="2780720"/>
            <a:ext cx="5843206" cy="10387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41" name="https://github.com/vmadalin/android-modular-architecture"/>
          <p:cNvSpPr txBox="1"/>
          <p:nvPr/>
        </p:nvSpPr>
        <p:spPr>
          <a:xfrm>
            <a:off x="6805040" y="12954000"/>
            <a:ext cx="1077391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https://github.com/vmadalin/android-modular-architecture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2603500"/>
            <a:ext cx="11709400" cy="850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ome cod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code for you</a:t>
            </a:r>
          </a:p>
        </p:txBody>
      </p:sp>
      <p:sp>
        <p:nvSpPr>
          <p:cNvPr id="245" name="https://github.com/vmadalin/android-modular-architecture"/>
          <p:cNvSpPr txBox="1"/>
          <p:nvPr/>
        </p:nvSpPr>
        <p:spPr>
          <a:xfrm>
            <a:off x="6805040" y="12954000"/>
            <a:ext cx="1077391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https://github.com/vmadalin/android-modular-architecture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7300" y="3651250"/>
            <a:ext cx="11709400" cy="641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hallenge for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Challenge for you</a:t>
            </a:r>
          </a:p>
        </p:txBody>
      </p:sp>
      <p:sp>
        <p:nvSpPr>
          <p:cNvPr id="249" name="https://github.com/public-apis/public-api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https://github.com/public-apis/public-apis</a:t>
            </a:r>
          </a:p>
          <a:p>
            <a:pPr/>
            <a:r>
              <a:t>Clone repo</a:t>
            </a:r>
          </a:p>
          <a:p>
            <a:pPr/>
            <a:r>
              <a:t>Update the code to be able to consume the API of your choice</a:t>
            </a:r>
          </a:p>
          <a:p>
            <a:pPr/>
            <a:r>
              <a:t>I chose: </a:t>
            </a:r>
            <a:r>
              <a:rPr u="sng">
                <a:hlinkClick r:id="rId3" invalidUrl="" action="" tgtFrame="" tooltip="" history="1" highlightClick="0" endSnd="0"/>
              </a:rPr>
              <a:t>https://breakingbadapi.com/</a:t>
            </a:r>
          </a:p>
          <a:p>
            <a:pPr/>
            <a:r>
              <a:t>I chose:  </a:t>
            </a:r>
            <a:r>
              <a:rPr u="sng">
                <a:hlinkClick r:id="rId4" invalidUrl="" action="" tgtFrame="" tooltip="" history="1" highlightClick="0" endSnd="0"/>
              </a:rPr>
              <a:t>https://unsplash.com/developers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Offi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Official resources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5836" y="3256099"/>
            <a:ext cx="13912328" cy="798868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https://developer.android.com/kotlin?hl=es-419"/>
          <p:cNvSpPr txBox="1"/>
          <p:nvPr/>
        </p:nvSpPr>
        <p:spPr>
          <a:xfrm>
            <a:off x="7833169" y="12475136"/>
            <a:ext cx="871766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https://developer.android.com/kotlin?hl=es-419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Offi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Official resources</a:t>
            </a:r>
          </a:p>
        </p:txBody>
      </p:sp>
      <p:sp>
        <p:nvSpPr>
          <p:cNvPr id="256" name="https://developer.android.com/teach"/>
          <p:cNvSpPr txBox="1"/>
          <p:nvPr/>
        </p:nvSpPr>
        <p:spPr>
          <a:xfrm>
            <a:off x="8818435" y="12475136"/>
            <a:ext cx="674713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https://developer.android.com/teach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5096" y="2478715"/>
            <a:ext cx="16308307" cy="936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Offi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Official resources</a:t>
            </a:r>
          </a:p>
        </p:txBody>
      </p:sp>
      <p:sp>
        <p:nvSpPr>
          <p:cNvPr id="260" name="https://developer.android.com/courses/pathways/android-development-with-kotlin-13"/>
          <p:cNvSpPr txBox="1"/>
          <p:nvPr/>
        </p:nvSpPr>
        <p:spPr>
          <a:xfrm>
            <a:off x="4307395" y="12475136"/>
            <a:ext cx="1576921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https://developer.android.com/courses/pathways/android-development-with-kotlin-13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5757" y="3161738"/>
            <a:ext cx="13756023" cy="7898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Offi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Official resources</a:t>
            </a:r>
          </a:p>
        </p:txBody>
      </p:sp>
      <p:sp>
        <p:nvSpPr>
          <p:cNvPr id="264" name="https://developer.android.com/courses/pathways/android-development-with-kotlin-13"/>
          <p:cNvSpPr txBox="1"/>
          <p:nvPr/>
        </p:nvSpPr>
        <p:spPr>
          <a:xfrm>
            <a:off x="4307395" y="12475136"/>
            <a:ext cx="15769210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https://developer.android.com/courses/pathways/android-development-with-kotlin-13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3903" y="2954897"/>
            <a:ext cx="13145594" cy="8601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ommended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Recommended resources</a:t>
            </a:r>
          </a:p>
        </p:txBody>
      </p:sp>
      <p:sp>
        <p:nvSpPr>
          <p:cNvPr id="268" name="https://www.udemy.com/course/programacion-android-avanzado-de-principiante-a-experto/"/>
          <p:cNvSpPr txBox="1"/>
          <p:nvPr/>
        </p:nvSpPr>
        <p:spPr>
          <a:xfrm>
            <a:off x="3676459" y="12475136"/>
            <a:ext cx="17031082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https://www.udemy.com/course/programacion-android-avanzado-de-principiante-a-experto/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0597" y="3466939"/>
            <a:ext cx="16382806" cy="7031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ommended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Recommended resources</a:t>
            </a:r>
          </a:p>
        </p:txBody>
      </p:sp>
      <p:sp>
        <p:nvSpPr>
          <p:cNvPr id="272" name="Text"/>
          <p:cNvSpPr txBox="1"/>
          <p:nvPr/>
        </p:nvSpPr>
        <p:spPr>
          <a:xfrm>
            <a:off x="16160604" y="4617873"/>
            <a:ext cx="220219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 </a:t>
            </a:r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3969" y="3916701"/>
            <a:ext cx="5308601" cy="142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https://www.youtube.com/c/CodinginFlow/featured"/>
          <p:cNvSpPr txBox="1"/>
          <p:nvPr/>
        </p:nvSpPr>
        <p:spPr>
          <a:xfrm>
            <a:off x="11249898" y="6650024"/>
            <a:ext cx="9476614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https://www.youtube.com/c/CodinginFlow/featured</a:t>
            </a:r>
          </a:p>
        </p:txBody>
      </p:sp>
      <p:sp>
        <p:nvSpPr>
          <p:cNvPr id="275" name="https://www.youtube.com/c/PhilippLackner/featured"/>
          <p:cNvSpPr txBox="1"/>
          <p:nvPr/>
        </p:nvSpPr>
        <p:spPr>
          <a:xfrm>
            <a:off x="11281616" y="4527808"/>
            <a:ext cx="9695689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https://www.youtube.com/c/PhilippLackner/featured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93969" y="8584894"/>
            <a:ext cx="5308601" cy="1358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https://www.youtube.com/c/SociedadAndroide/featured"/>
          <p:cNvSpPr txBox="1"/>
          <p:nvPr/>
        </p:nvSpPr>
        <p:spPr>
          <a:xfrm>
            <a:off x="11108735" y="8952370"/>
            <a:ext cx="10323958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https://www.youtube.com/c/SociedadAndroide/featured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893969" y="6178550"/>
            <a:ext cx="5308601" cy="135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–Nobody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–Nobody</a:t>
            </a:r>
          </a:p>
        </p:txBody>
      </p:sp>
      <p:sp>
        <p:nvSpPr>
          <p:cNvPr id="281" name="“Make a 1million dollars”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“Make a 1million dollars”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ockup - U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Mockup - UI</a:t>
            </a:r>
          </a:p>
        </p:txBody>
      </p:sp>
      <p:sp>
        <p:nvSpPr>
          <p:cNvPr id="132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79798" y="3437852"/>
            <a:ext cx="8824405" cy="8462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Q&amp;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https://github.com/normanaspx/ieee-conference"/>
          <p:cNvSpPr txBox="1"/>
          <p:nvPr>
            <p:ph type="title"/>
          </p:nvPr>
        </p:nvSpPr>
        <p:spPr>
          <a:xfrm>
            <a:off x="846126" y="4533900"/>
            <a:ext cx="23220500" cy="4648200"/>
          </a:xfrm>
          <a:prstGeom prst="rect">
            <a:avLst/>
          </a:prstGeom>
        </p:spPr>
        <p:txBody>
          <a:bodyPr/>
          <a:lstStyle>
            <a:lvl1pPr>
              <a:defRPr sz="8000"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https://github.com/normanaspx/ieee-conference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ach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Reach me</a:t>
            </a:r>
          </a:p>
        </p:txBody>
      </p:sp>
      <p:sp>
        <p:nvSpPr>
          <p:cNvPr id="288" name="LinkedIn: @normanasp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t>LinkedIn: @normanaspx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t>GitHub: @normanpasx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t>Facebook: @normanaspx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t>Medium: @normanaspx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</a:p>
          <a:p>
            <a:pPr marL="0" indent="0" defTabSz="685165">
              <a:spcBef>
                <a:spcPts val="4800"/>
              </a:spcBef>
              <a:buSzTx/>
              <a:buNone/>
              <a:defRPr sz="3984"/>
            </a:pPr>
            <a:r>
              <a:rPr u="sng">
                <a:hlinkClick r:id="rId2" invalidUrl="" action="" tgtFrame="" tooltip="" history="1" highlightClick="0" endSnd="0"/>
              </a:rPr>
              <a:t>https://normanaspx.github.io/norman/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5629" y="3639327"/>
            <a:ext cx="13684505" cy="6043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rogramming Langu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Programming Languages</a:t>
            </a:r>
          </a:p>
        </p:txBody>
      </p:sp>
      <p:sp>
        <p:nvSpPr>
          <p:cNvPr id="136" name="Native: Kotlin, Jav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Native: Kotlin, Java </a:t>
            </a:r>
          </a:p>
          <a:p>
            <a:pPr/>
            <a:r>
              <a:t>Hybrid: Dart (Flutter), Javascript (React Native)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DE - Text Edi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 - Text Editor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817" y="4217041"/>
            <a:ext cx="9392926" cy="5281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32825" y="4206128"/>
            <a:ext cx="9390076" cy="5281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8756" y="664873"/>
            <a:ext cx="9039417" cy="1280393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Here"/>
          <p:cNvSpPr txBox="1"/>
          <p:nvPr/>
        </p:nvSpPr>
        <p:spPr>
          <a:xfrm>
            <a:off x="13646564" y="2746256"/>
            <a:ext cx="975361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“toy example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“toy example”</a:t>
            </a:r>
          </a:p>
        </p:txBody>
      </p:sp>
      <p:grpSp>
        <p:nvGrpSpPr>
          <p:cNvPr id="150" name="Image Gallery"/>
          <p:cNvGrpSpPr/>
          <p:nvPr/>
        </p:nvGrpSpPr>
        <p:grpSpPr>
          <a:xfrm>
            <a:off x="884721" y="8040525"/>
            <a:ext cx="12675140" cy="4717334"/>
            <a:chOff x="0" y="0"/>
            <a:chExt cx="12675138" cy="4717332"/>
          </a:xfrm>
        </p:grpSpPr>
        <p:pic>
          <p:nvPicPr>
            <p:cNvPr id="148" name="carbon (1).png" descr="carbon (1)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310" t="0" r="5310" b="0"/>
            <a:stretch>
              <a:fillRect/>
            </a:stretch>
          </p:blipFill>
          <p:spPr>
            <a:xfrm>
              <a:off x="0" y="0"/>
              <a:ext cx="12675139" cy="4042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9" name="Kotlin Example"/>
            <p:cNvSpPr/>
            <p:nvPr/>
          </p:nvSpPr>
          <p:spPr>
            <a:xfrm>
              <a:off x="0" y="4118400"/>
              <a:ext cx="12675139" cy="598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0"/>
              </a:lvl1pPr>
            </a:lstStyle>
            <a:p>
              <a:pPr/>
              <a:r>
                <a:t>Kotlin Example</a:t>
              </a:r>
            </a:p>
          </p:txBody>
        </p:sp>
      </p:grpSp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24071" y="4448457"/>
            <a:ext cx="7489276" cy="51205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Image Gallery"/>
          <p:cNvGrpSpPr/>
          <p:nvPr/>
        </p:nvGrpSpPr>
        <p:grpSpPr>
          <a:xfrm>
            <a:off x="884721" y="3060623"/>
            <a:ext cx="12671213" cy="4413337"/>
            <a:chOff x="0" y="0"/>
            <a:chExt cx="12671211" cy="4413336"/>
          </a:xfrm>
        </p:grpSpPr>
        <p:pic>
          <p:nvPicPr>
            <p:cNvPr id="152" name="carbon (2).png" descr="carbon (2)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986" t="0" r="3986" b="0"/>
            <a:stretch>
              <a:fillRect/>
            </a:stretch>
          </p:blipFill>
          <p:spPr>
            <a:xfrm>
              <a:off x="0" y="0"/>
              <a:ext cx="12671212" cy="37382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3" name="Java Example"/>
            <p:cNvSpPr/>
            <p:nvPr/>
          </p:nvSpPr>
          <p:spPr>
            <a:xfrm>
              <a:off x="0" y="3814404"/>
              <a:ext cx="12671212" cy="5989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b="0"/>
              </a:lvl1pPr>
            </a:lstStyle>
            <a:p>
              <a:pPr/>
              <a:r>
                <a:t>Java Example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97592" y="272855"/>
            <a:ext cx="10841139" cy="13170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